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Proxima Nova"/>
      <p:regular r:id="rId55"/>
      <p:bold r:id="rId56"/>
      <p:italic r:id="rId57"/>
      <p:boldItalic r:id="rId58"/>
    </p:embeddedFont>
    <p:embeddedFont>
      <p:font typeface="Proxima Nova Extrabold"/>
      <p:bold r:id="rId59"/>
    </p:embeddedFont>
    <p:embeddedFont>
      <p:font typeface="Proxima Nova Semibold"/>
      <p:regular r:id="rId60"/>
      <p:bold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Semibold-boldItalic.fntdata"/><Relationship Id="rId61" Type="http://schemas.openxmlformats.org/officeDocument/2006/relationships/font" Target="fonts/ProximaNova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roximaNova-italic.fntdata"/><Relationship Id="rId12" Type="http://schemas.openxmlformats.org/officeDocument/2006/relationships/slide" Target="slides/slide7.xml"/><Relationship Id="rId56" Type="http://schemas.openxmlformats.org/officeDocument/2006/relationships/font" Target="fonts/ProximaNova-bold.fntdata"/><Relationship Id="rId15" Type="http://schemas.openxmlformats.org/officeDocument/2006/relationships/slide" Target="slides/slide10.xml"/><Relationship Id="rId59" Type="http://schemas.openxmlformats.org/officeDocument/2006/relationships/font" Target="fonts/ProximaNovaExtrabold-bold.fntdata"/><Relationship Id="rId14" Type="http://schemas.openxmlformats.org/officeDocument/2006/relationships/slide" Target="slides/slide9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4266b250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4266b250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36f299d3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36f299d3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36f299d39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36f299d3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36f299d39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36f299d3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36f299d39_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36f299d39_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36f299d39_6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36f299d39_6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36f299d39_14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36f299d39_14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36f299d39_14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36f299d39_14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36f299d39_14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36f299d39_14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36f299d39_14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36f299d39_14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36f299d39_14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36f299d39_14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5440f4a20_147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5440f4a20_147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36f299d39_14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36f299d39_14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36f299d39_14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36f299d39_14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5440f4a20_4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5440f4a20_4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5440f4a20_4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5440f4a20_4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5440f4a20_4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5440f4a20_4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580a1846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0580a1846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580a18468_69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580a18468_69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580a18468_69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580a18468_69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580a18468_69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0580a18468_69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580a18468_2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580a18468_2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580a18468_6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580a18468_6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580a18468_69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580a18468_69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580a18468_2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580a18468_2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580a18468_69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580a18468_69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580a18468_69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0580a18468_69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580a18468_69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580a18468_69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580a18468_69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580a18468_69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580a18468_69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0580a18468_69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580a18468_69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0580a18468_69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580a18468_2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0580a18468_2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580a18468_2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580a18468_2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391984777_4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391984777_4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580a18468_2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0580a18468_2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580a18468_2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0580a18468_2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609b7b7e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0609b7b7e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609b7b7e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0609b7b7e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609b7b7e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0609b7b7e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609b7b7e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0609b7b7e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0580a18468_2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0580a18468_2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0580a18468_2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0580a18468_2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0580a1846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0580a1846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0580a1846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0580a1846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580a18468_69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580a18468_6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580a18468_6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580a18468_6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5440f4a20_147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5440f4a20_147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36f299d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36f299d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36f299d3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36f299d3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Relationship Id="rId5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png"/><Relationship Id="rId4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67.jpg"/><Relationship Id="rId6" Type="http://schemas.openxmlformats.org/officeDocument/2006/relationships/image" Target="../media/image74.jpg"/><Relationship Id="rId7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3425" y="0"/>
            <a:ext cx="9144000" cy="5143500"/>
          </a:xfrm>
          <a:prstGeom prst="rect">
            <a:avLst/>
          </a:prstGeom>
          <a:solidFill>
            <a:srgbClr val="DB1E2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81750"/>
            <a:ext cx="8520600" cy="47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Workshop de</a:t>
            </a:r>
            <a:endParaRPr sz="4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Quantum Machine Learning</a:t>
            </a:r>
            <a:endParaRPr sz="4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Jonathan Carvalho e Lucas Reis</a:t>
            </a:r>
            <a:endParaRPr b="1" sz="2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2761" l="8284" r="50000" t="14171"/>
          <a:stretch/>
        </p:blipFill>
        <p:spPr>
          <a:xfrm>
            <a:off x="133575" y="125350"/>
            <a:ext cx="2019900" cy="1221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27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6322025" y="2317575"/>
            <a:ext cx="24981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Representação matricial do circuito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49" y="1069341"/>
            <a:ext cx="3753942" cy="11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887" y="2400443"/>
            <a:ext cx="2943900" cy="167371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Operador</a:t>
            </a: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75" y="2050788"/>
            <a:ext cx="5227225" cy="10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5984000" y="2317575"/>
            <a:ext cx="2836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Representação vetorial de estados quânticos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75" y="242250"/>
            <a:ext cx="3843876" cy="14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75" y="3479850"/>
            <a:ext cx="4045399" cy="6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Vetor de Estados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5984000" y="2927175"/>
            <a:ext cx="2836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aplicação do circuito gera emaranhamento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5" y="124850"/>
            <a:ext cx="2471975" cy="228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850" y="1744975"/>
            <a:ext cx="2744625" cy="3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5876150" y="2317575"/>
            <a:ext cx="29439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Ângulo a ser definido posteriormente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Apenas o eixo fica definido inicialmente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Rotação Parametrizada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0" y="234350"/>
            <a:ext cx="3078800" cy="3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900" y="4306850"/>
            <a:ext cx="2430950" cy="5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5335350" y="2317575"/>
            <a:ext cx="3485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 ângulo é definido por um dado de entrada do problema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Rotação Parametrizada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5335350" y="2927175"/>
            <a:ext cx="34851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Carregar dados bit a bit gera mapeamento de R</a:t>
            </a:r>
            <a:r>
              <a:rPr baseline="30000"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</a:t>
            </a: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para C</a:t>
            </a:r>
            <a:r>
              <a:rPr baseline="30000"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2^n</a:t>
            </a:r>
            <a:endParaRPr baseline="-25000"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82" y="785188"/>
            <a:ext cx="4164043" cy="35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Mapeamento de Dados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5672450" y="2317575"/>
            <a:ext cx="3147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Primeira etapa de um VQC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75" y="881250"/>
            <a:ext cx="3100825" cy="11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75" y="2957875"/>
            <a:ext cx="4962549" cy="11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Mapeamento de Dados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5828700" y="2317575"/>
            <a:ext cx="2991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estratégia de carregamento define um mapa de R</a:t>
            </a:r>
            <a:r>
              <a:rPr baseline="30000"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para C</a:t>
            </a:r>
            <a:r>
              <a:rPr baseline="30000"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8</a:t>
            </a: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aqui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38" y="3088200"/>
            <a:ext cx="5312099" cy="5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0" y="405600"/>
            <a:ext cx="4034250" cy="9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50" y="1342950"/>
            <a:ext cx="5165975" cy="12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Mapeamento de Dados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5876425" y="2317575"/>
            <a:ext cx="29439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É esperado gerar mapas difíceis de reproduzir classicamente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5" y="110926"/>
            <a:ext cx="5729075" cy="28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75" y="3434775"/>
            <a:ext cx="3712074" cy="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Processamento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Variacional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5518075" y="2317575"/>
            <a:ext cx="33021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Segunda etapa de um VQC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operação aqui depende de uma matriz parametrizada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5518075" y="3314600"/>
            <a:ext cx="33021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Fica como exercício conceber essa matriz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Tal matriz revela os seus possíveis casos particulares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5" y="173050"/>
            <a:ext cx="5811725" cy="5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5" y="988901"/>
            <a:ext cx="5390175" cy="10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5" y="2901375"/>
            <a:ext cx="3712074" cy="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Processamento Variacional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5052925" y="2317575"/>
            <a:ext cx="37668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Essas matrizes podem ter uma maior expressividade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 caso particular é ajustado conforme o problema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5" y="641388"/>
            <a:ext cx="5267825" cy="30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Observáveis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5737325" y="2317575"/>
            <a:ext cx="30828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Última etapa de um VQC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Comparar observações em um estado final comum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A computação quântica nos dispositivos atuais é comprometida por fatores como infidelidade das operações e tempo de decoerência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É esperado que esses dispositivos sejam úteis para determinadas situações, atuando como coprocessadores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401525"/>
            <a:ext cx="4572000" cy="5907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23700" y="450125"/>
            <a:ext cx="33582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Contextualização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4" name="Google Shape;64;p14"/>
          <p:cNvGrpSpPr/>
          <p:nvPr/>
        </p:nvGrpSpPr>
        <p:grpSpPr>
          <a:xfrm>
            <a:off x="3439075" y="3072775"/>
            <a:ext cx="2265850" cy="1863600"/>
            <a:chOff x="1416050" y="2844175"/>
            <a:chExt cx="2265850" cy="1863600"/>
          </a:xfrm>
        </p:grpSpPr>
        <p:sp>
          <p:nvSpPr>
            <p:cNvPr id="65" name="Google Shape;65;p14"/>
            <p:cNvSpPr txBox="1"/>
            <p:nvPr/>
          </p:nvSpPr>
          <p:spPr>
            <a:xfrm>
              <a:off x="1416050" y="2844175"/>
              <a:ext cx="749100" cy="356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2"/>
                  </a:solidFill>
                </a:rPr>
                <a:t>CPU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2932800" y="3697150"/>
              <a:ext cx="749100" cy="356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2"/>
                  </a:solidFill>
                </a:rPr>
                <a:t>Q</a:t>
              </a:r>
              <a:r>
                <a:rPr lang="pt-BR" sz="1800">
                  <a:solidFill>
                    <a:schemeClr val="dk2"/>
                  </a:solidFill>
                </a:rPr>
                <a:t>PU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67" name="Google Shape;67;p14"/>
            <p:cNvCxnSpPr>
              <a:stCxn id="65" idx="2"/>
              <a:endCxn id="68" idx="0"/>
            </p:cNvCxnSpPr>
            <p:nvPr/>
          </p:nvCxnSpPr>
          <p:spPr>
            <a:xfrm flipH="1">
              <a:off x="1781300" y="3200575"/>
              <a:ext cx="9300" cy="1507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" name="Google Shape;69;p14"/>
            <p:cNvCxnSpPr>
              <a:endCxn id="66" idx="1"/>
            </p:cNvCxnSpPr>
            <p:nvPr/>
          </p:nvCxnSpPr>
          <p:spPr>
            <a:xfrm>
              <a:off x="1799700" y="3517450"/>
              <a:ext cx="1133100" cy="35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70" name="Google Shape;70;p14"/>
            <p:cNvCxnSpPr>
              <a:stCxn id="66" idx="1"/>
            </p:cNvCxnSpPr>
            <p:nvPr/>
          </p:nvCxnSpPr>
          <p:spPr>
            <a:xfrm flipH="1">
              <a:off x="1799700" y="3875350"/>
              <a:ext cx="1133100" cy="31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71" y="869450"/>
            <a:ext cx="4099504" cy="11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75" y="3324929"/>
            <a:ext cx="4099500" cy="32243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Observáveis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5225725" y="2317575"/>
            <a:ext cx="3594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É possível observar o estado final sob várias perspectivas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5225725" y="2927175"/>
            <a:ext cx="35946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saída do VQC é o valor esperado do observável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 valor esperado é uma ponderação dos autovalores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Esse valor está entre -1 e 1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25" y="1059562"/>
            <a:ext cx="5272449" cy="25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Noções de Aplicação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5357575" y="2317575"/>
            <a:ext cx="3462300" cy="24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Problema com 20 vetores de entrada de tamanho 4 na escala entre 0 e 1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 classes balanceadas a serem discriminadas pelo VQC, que gera saídas entre -1 e 1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50" y="795637"/>
            <a:ext cx="5261650" cy="355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Noções de Aplicação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5216575" y="2317575"/>
            <a:ext cx="36033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 processo até obter a saída de um VQC pode ser encapsulado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Um alto nível de abstração facilita obter as saídas do VQC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As saídas aqui dependem dos observáveis e dos pesos iniciais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Noções de Aplicação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75" y="950125"/>
            <a:ext cx="4000550" cy="7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75" y="3104875"/>
            <a:ext cx="4000550" cy="72913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5298800" y="2317575"/>
            <a:ext cx="3521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As saídas são convertidas para as classes a depender do sinal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5298800" y="2927175"/>
            <a:ext cx="3521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conversão permite mensurar a qualidade da classificação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0" y="129900"/>
            <a:ext cx="5704674" cy="13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Noções de Aplicação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50" y="2267500"/>
            <a:ext cx="3482901" cy="6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750" y="3925725"/>
            <a:ext cx="3147600" cy="29054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5337375" y="2317575"/>
            <a:ext cx="3483000" cy="22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 desempenho do modelo é melhorado a partir de um processo de otimização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partir do ajuste dos pesos, é procurada a melhor operação que o ansatz permitir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/>
          <p:nvPr/>
        </p:nvSpPr>
        <p:spPr>
          <a:xfrm>
            <a:off x="5240700" y="0"/>
            <a:ext cx="39033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/>
          <p:nvPr/>
        </p:nvSpPr>
        <p:spPr>
          <a:xfrm>
            <a:off x="972375" y="1613938"/>
            <a:ext cx="2586600" cy="6579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1308375" y="1684288"/>
            <a:ext cx="1914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Prática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686025" y="2626513"/>
            <a:ext cx="315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1800">
                <a:solidFill>
                  <a:srgbClr val="DB1E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VQCs no Pipeline de ML</a:t>
            </a:r>
            <a:endParaRPr sz="1800">
              <a:solidFill>
                <a:srgbClr val="DB1E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Instalação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dos Pacotes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5672450" y="2317575"/>
            <a:ext cx="3147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Em um Jupyter Notebook, no Google Colab</a:t>
            </a:r>
            <a:endParaRPr sz="1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45720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475" y="2189050"/>
            <a:ext cx="3410900" cy="7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 txBox="1"/>
          <p:nvPr/>
        </p:nvSpPr>
        <p:spPr>
          <a:xfrm>
            <a:off x="5876150" y="881250"/>
            <a:ext cx="3032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Inicialização das Bibliotecas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5672450" y="2317575"/>
            <a:ext cx="3147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5" y="1390650"/>
            <a:ext cx="43910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 txBox="1"/>
          <p:nvPr/>
        </p:nvSpPr>
        <p:spPr>
          <a:xfrm>
            <a:off x="5548025" y="881250"/>
            <a:ext cx="3534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Importando o Conjunto de Dados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75" y="2238375"/>
            <a:ext cx="311467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 txBox="1"/>
          <p:nvPr/>
        </p:nvSpPr>
        <p:spPr>
          <a:xfrm>
            <a:off x="578525" y="4114825"/>
            <a:ext cx="4091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https://tinyurl.com/dataset-qml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5450150" y="881250"/>
            <a:ext cx="3632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Conjunto de Dados: Bank Note Authentication</a:t>
            </a:r>
            <a:endParaRPr b="1" sz="2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075" y="2251100"/>
            <a:ext cx="2739400" cy="14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 txBox="1"/>
          <p:nvPr/>
        </p:nvSpPr>
        <p:spPr>
          <a:xfrm>
            <a:off x="5450150" y="3644225"/>
            <a:ext cx="33822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Analisando cédulas autênticas e falsas usando características extraídas de imagens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915600" y="881250"/>
            <a:ext cx="3784200" cy="1605600"/>
          </a:xfrm>
          <a:prstGeom prst="roundRect">
            <a:avLst>
              <a:gd fmla="val 16667" name="adj"/>
            </a:avLst>
          </a:prstGeom>
          <a:solidFill>
            <a:srgbClr val="FF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Proxima Nova"/>
                <a:ea typeface="Proxima Nova"/>
                <a:cs typeface="Proxima Nova"/>
                <a:sym typeface="Proxima Nova"/>
              </a:rPr>
              <a:t>Atributos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Variância: Dispersão dos dados.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Assimetria: Desvio da distribuição.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Curtose: Agudeza da distribuição.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Entropia: Aleatoriedade/complexidade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915600" y="3149225"/>
            <a:ext cx="3784200" cy="774600"/>
          </a:xfrm>
          <a:prstGeom prst="roundRect">
            <a:avLst>
              <a:gd fmla="val 16667" name="adj"/>
            </a:avLst>
          </a:prstGeom>
          <a:solidFill>
            <a:srgbClr val="FF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1.372 amostras (762 autênticas, 610 falsas)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Variável alvo: autêntica (1) ou falsa (0)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Não vem sendo trivial encontrar essas úteis aplicações da computação quântica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0" y="401525"/>
            <a:ext cx="4572000" cy="5907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23700" y="450125"/>
            <a:ext cx="33582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Contextualização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775" y="1646659"/>
            <a:ext cx="6216450" cy="21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263" y="3930350"/>
            <a:ext cx="3771474" cy="10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Limpeza dos Dados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5672450" y="2317575"/>
            <a:ext cx="3147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075" y="1479075"/>
            <a:ext cx="2619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525" y="2825250"/>
            <a:ext cx="373380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/>
          <p:nvPr/>
        </p:nvSpPr>
        <p:spPr>
          <a:xfrm>
            <a:off x="5240700" y="0"/>
            <a:ext cx="39033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3"/>
          <p:cNvSpPr/>
          <p:nvPr/>
        </p:nvSpPr>
        <p:spPr>
          <a:xfrm>
            <a:off x="972375" y="1483250"/>
            <a:ext cx="2716200" cy="10440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3"/>
          <p:cNvSpPr txBox="1"/>
          <p:nvPr/>
        </p:nvSpPr>
        <p:spPr>
          <a:xfrm>
            <a:off x="1067850" y="1684300"/>
            <a:ext cx="2533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Interpretação dos Dados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686025" y="2626513"/>
            <a:ext cx="315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1800">
                <a:solidFill>
                  <a:srgbClr val="DB1E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VQCs no Pipeline de ML</a:t>
            </a:r>
            <a:endParaRPr sz="1800">
              <a:solidFill>
                <a:srgbClr val="DB1E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Título 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5672450" y="2317575"/>
            <a:ext cx="3147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Texto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Texto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50" y="103250"/>
            <a:ext cx="8070676" cy="493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/>
          <p:nvPr/>
        </p:nvSpPr>
        <p:spPr>
          <a:xfrm>
            <a:off x="8712425" y="0"/>
            <a:ext cx="4314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4"/>
          <p:cNvSpPr/>
          <p:nvPr/>
        </p:nvSpPr>
        <p:spPr>
          <a:xfrm>
            <a:off x="150" y="0"/>
            <a:ext cx="4314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750" y="307825"/>
            <a:ext cx="6896876" cy="45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5"/>
          <p:cNvSpPr/>
          <p:nvPr/>
        </p:nvSpPr>
        <p:spPr>
          <a:xfrm>
            <a:off x="150" y="0"/>
            <a:ext cx="4314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5"/>
          <p:cNvSpPr/>
          <p:nvPr/>
        </p:nvSpPr>
        <p:spPr>
          <a:xfrm>
            <a:off x="8712600" y="0"/>
            <a:ext cx="4314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6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Divisão dos Dados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022325"/>
            <a:ext cx="4748124" cy="287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7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Normalização</a:t>
            </a: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" name="Google Shape;360;p47"/>
          <p:cNvSpPr txBox="1"/>
          <p:nvPr/>
        </p:nvSpPr>
        <p:spPr>
          <a:xfrm>
            <a:off x="5672450" y="2317575"/>
            <a:ext cx="3147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Mudança de escala sem afetar o formato dos dados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61" name="Google Shape;3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00" y="788338"/>
            <a:ext cx="34956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100" y="2230338"/>
            <a:ext cx="3342590" cy="2727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Título 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5672450" y="2317575"/>
            <a:ext cx="3147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Texto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Texto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50" y="422837"/>
            <a:ext cx="8202650" cy="280883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8"/>
          <p:cNvSpPr/>
          <p:nvPr/>
        </p:nvSpPr>
        <p:spPr>
          <a:xfrm>
            <a:off x="150" y="0"/>
            <a:ext cx="4314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8"/>
          <p:cNvSpPr/>
          <p:nvPr/>
        </p:nvSpPr>
        <p:spPr>
          <a:xfrm>
            <a:off x="8712600" y="0"/>
            <a:ext cx="4314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175" y="3683500"/>
            <a:ext cx="449580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/>
          <p:nvPr/>
        </p:nvSpPr>
        <p:spPr>
          <a:xfrm flipH="1" rot="-5400000">
            <a:off x="5054113" y="1056488"/>
            <a:ext cx="5149250" cy="303052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9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Circuito Quântico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147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73125"/>
            <a:ext cx="61436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388" y="3466850"/>
            <a:ext cx="48196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 rotWithShape="1">
          <a:blip r:embed="rId6">
            <a:alphaModFix/>
          </a:blip>
          <a:srcRect b="0" l="0" r="49578" t="0"/>
          <a:stretch/>
        </p:blipFill>
        <p:spPr>
          <a:xfrm>
            <a:off x="6490400" y="2517000"/>
            <a:ext cx="2520924" cy="196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0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Funções Auxiliares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25" y="1095375"/>
            <a:ext cx="46863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/>
          <p:nvPr/>
        </p:nvSpPr>
        <p:spPr>
          <a:xfrm flipH="1" rot="-5400000">
            <a:off x="5021488" y="1023863"/>
            <a:ext cx="5149250" cy="30957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1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Treinamento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25" y="141525"/>
            <a:ext cx="29813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25" y="1549588"/>
            <a:ext cx="4748125" cy="91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1"/>
          <p:cNvPicPr preferRelativeResize="0"/>
          <p:nvPr/>
        </p:nvPicPr>
        <p:blipFill rotWithShape="1">
          <a:blip r:embed="rId5">
            <a:alphaModFix/>
          </a:blip>
          <a:srcRect b="0" l="3679" r="0" t="0"/>
          <a:stretch/>
        </p:blipFill>
        <p:spPr>
          <a:xfrm>
            <a:off x="141525" y="2961475"/>
            <a:ext cx="60275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É diante dessa dependência que surgem soluções híbridas clássico-quânticas, como os chamados algoritmos variacionais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Estratégias variacionais vêm encontrando aplicações em: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Font typeface="Proxima Nova Semibold"/>
              <a:buChar char="○"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Otimização combinatória, como a minimização da energia de um sistema a partir de um Hamiltoniano custoso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Font typeface="Proxima Nova Semibold"/>
              <a:buChar char="○"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Aprendizado a partir de dados, que é o foco aqui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0" y="401525"/>
            <a:ext cx="4572000" cy="5907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323700" y="450125"/>
            <a:ext cx="33582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Contextualização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2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Treinamento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5" name="Google Shape;4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7588"/>
            <a:ext cx="43338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31188"/>
            <a:ext cx="23526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406913"/>
            <a:ext cx="4748125" cy="47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3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75" y="424250"/>
            <a:ext cx="38766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00" y="1871663"/>
            <a:ext cx="40005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4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2" name="Google Shape;4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50" y="448388"/>
            <a:ext cx="40005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4"/>
          <p:cNvSpPr/>
          <p:nvPr/>
        </p:nvSpPr>
        <p:spPr>
          <a:xfrm>
            <a:off x="478550" y="2173150"/>
            <a:ext cx="4574400" cy="743400"/>
          </a:xfrm>
          <a:prstGeom prst="roundRect">
            <a:avLst>
              <a:gd fmla="val 16667" name="adj"/>
            </a:avLst>
          </a:prstGeom>
          <a:solidFill>
            <a:srgbClr val="FF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b="1" lang="pt-BR" sz="1100">
                <a:solidFill>
                  <a:schemeClr val="dk1"/>
                </a:solidFill>
              </a:rPr>
              <a:t>Precision</a:t>
            </a:r>
            <a:r>
              <a:rPr lang="pt-BR" sz="1100">
                <a:solidFill>
                  <a:schemeClr val="dk1"/>
                </a:solidFill>
              </a:rPr>
              <a:t>: Proporção de exemplos classificados como positivos que são realmente positivos.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24" name="Google Shape;42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50" y="3241122"/>
            <a:ext cx="4351075" cy="5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5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1" name="Google Shape;4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50" y="448388"/>
            <a:ext cx="40005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5"/>
          <p:cNvSpPr/>
          <p:nvPr/>
        </p:nvSpPr>
        <p:spPr>
          <a:xfrm>
            <a:off x="478550" y="2173150"/>
            <a:ext cx="4574400" cy="655800"/>
          </a:xfrm>
          <a:prstGeom prst="roundRect">
            <a:avLst>
              <a:gd fmla="val 16667" name="adj"/>
            </a:avLst>
          </a:prstGeom>
          <a:solidFill>
            <a:srgbClr val="FF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pt-BR" sz="1100">
                <a:solidFill>
                  <a:schemeClr val="dk1"/>
                </a:solidFill>
              </a:rPr>
              <a:t>Recall</a:t>
            </a:r>
            <a:r>
              <a:rPr lang="pt-BR" sz="1100">
                <a:solidFill>
                  <a:schemeClr val="dk1"/>
                </a:solidFill>
              </a:rPr>
              <a:t>: Proporção de exemplos positivos corretamente identificados.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3" name="Google Shape;433;p55"/>
          <p:cNvSpPr/>
          <p:nvPr/>
        </p:nvSpPr>
        <p:spPr>
          <a:xfrm>
            <a:off x="478550" y="2173150"/>
            <a:ext cx="4574400" cy="743400"/>
          </a:xfrm>
          <a:prstGeom prst="roundRect">
            <a:avLst>
              <a:gd fmla="val 16667" name="adj"/>
            </a:avLst>
          </a:prstGeom>
          <a:solidFill>
            <a:srgbClr val="FF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pt-BR" sz="1100">
                <a:solidFill>
                  <a:schemeClr val="dk1"/>
                </a:solidFill>
              </a:rPr>
              <a:t>Recall</a:t>
            </a:r>
            <a:r>
              <a:rPr lang="pt-BR" sz="1100">
                <a:solidFill>
                  <a:schemeClr val="dk1"/>
                </a:solidFill>
              </a:rPr>
              <a:t>: Proporção de exemplos positivos corretamente identificados.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434" name="Google Shape;4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88" y="3241124"/>
            <a:ext cx="4709726" cy="60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6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1" name="Google Shape;4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50" y="448388"/>
            <a:ext cx="40005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6"/>
          <p:cNvSpPr/>
          <p:nvPr/>
        </p:nvSpPr>
        <p:spPr>
          <a:xfrm>
            <a:off x="478550" y="2173150"/>
            <a:ext cx="4574400" cy="743400"/>
          </a:xfrm>
          <a:prstGeom prst="roundRect">
            <a:avLst>
              <a:gd fmla="val 16667" name="adj"/>
            </a:avLst>
          </a:prstGeom>
          <a:solidFill>
            <a:srgbClr val="FF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pt-BR" sz="1100">
                <a:solidFill>
                  <a:schemeClr val="dk1"/>
                </a:solidFill>
              </a:rPr>
              <a:t>Accuracy</a:t>
            </a:r>
            <a:r>
              <a:rPr lang="pt-BR" sz="1100">
                <a:solidFill>
                  <a:schemeClr val="dk1"/>
                </a:solidFill>
              </a:rPr>
              <a:t>: Percentual total de predições corretas (positivas e negativas).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443" name="Google Shape;4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00" y="3364600"/>
            <a:ext cx="4772100" cy="505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7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7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0" name="Google Shape;4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50" y="448388"/>
            <a:ext cx="40005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7"/>
          <p:cNvSpPr/>
          <p:nvPr/>
        </p:nvSpPr>
        <p:spPr>
          <a:xfrm>
            <a:off x="478550" y="2173150"/>
            <a:ext cx="4574400" cy="743400"/>
          </a:xfrm>
          <a:prstGeom prst="roundRect">
            <a:avLst>
              <a:gd fmla="val 16667" name="adj"/>
            </a:avLst>
          </a:prstGeom>
          <a:solidFill>
            <a:srgbClr val="FF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pt-BR" sz="1100">
                <a:solidFill>
                  <a:schemeClr val="dk1"/>
                </a:solidFill>
              </a:rPr>
              <a:t>F1-Score</a:t>
            </a:r>
            <a:r>
              <a:rPr lang="pt-BR" sz="1100">
                <a:solidFill>
                  <a:schemeClr val="dk1"/>
                </a:solidFill>
              </a:rPr>
              <a:t>: Média harmônica entre </a:t>
            </a:r>
            <a:r>
              <a:rPr i="1" lang="pt-BR" sz="1100">
                <a:solidFill>
                  <a:schemeClr val="dk1"/>
                </a:solidFill>
              </a:rPr>
              <a:t>precision </a:t>
            </a:r>
            <a:r>
              <a:rPr lang="pt-BR" sz="1100">
                <a:solidFill>
                  <a:schemeClr val="dk1"/>
                </a:solidFill>
              </a:rPr>
              <a:t>e </a:t>
            </a:r>
            <a:r>
              <a:rPr i="1" lang="pt-BR" sz="1100">
                <a:solidFill>
                  <a:schemeClr val="dk1"/>
                </a:solidFill>
              </a:rPr>
              <a:t>recall</a:t>
            </a:r>
            <a:r>
              <a:rPr lang="pt-BR" sz="1100">
                <a:solidFill>
                  <a:schemeClr val="dk1"/>
                </a:solidFill>
              </a:rPr>
              <a:t>, balanceando ambos.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52" name="Google Shape;4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550" y="3189375"/>
            <a:ext cx="36195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8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9" name="Google Shape;4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75" y="228525"/>
            <a:ext cx="4748126" cy="441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9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6" name="Google Shape;4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463" y="217625"/>
            <a:ext cx="13335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50" y="1393350"/>
            <a:ext cx="4748125" cy="3526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Entendimento dos fundamentos de VQCs até as suas aplicações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Práticas no Qiskit e no PennyLane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A disseminação desse conteúdo pode impulsionar a comunidade local de QML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Esperamos ouvir dos projetos desenvolvidos a partir do pontapé inicial dado aqui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73" name="Google Shape;473;p60"/>
          <p:cNvSpPr/>
          <p:nvPr/>
        </p:nvSpPr>
        <p:spPr>
          <a:xfrm>
            <a:off x="0" y="401525"/>
            <a:ext cx="4572000" cy="5907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0"/>
          <p:cNvSpPr txBox="1"/>
          <p:nvPr/>
        </p:nvSpPr>
        <p:spPr>
          <a:xfrm>
            <a:off x="323700" y="450125"/>
            <a:ext cx="4152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Considerações Finais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1"/>
          <p:cNvSpPr/>
          <p:nvPr/>
        </p:nvSpPr>
        <p:spPr>
          <a:xfrm>
            <a:off x="3733800" y="0"/>
            <a:ext cx="54102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13" y="477225"/>
            <a:ext cx="2247603" cy="6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1"/>
          <p:cNvPicPr preferRelativeResize="0"/>
          <p:nvPr/>
        </p:nvPicPr>
        <p:blipFill rotWithShape="1">
          <a:blip r:embed="rId4">
            <a:alphaModFix/>
          </a:blip>
          <a:srcRect b="5302" l="5944" r="5864" t="66507"/>
          <a:stretch/>
        </p:blipFill>
        <p:spPr>
          <a:xfrm>
            <a:off x="214525" y="1423300"/>
            <a:ext cx="3304776" cy="6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1"/>
          <p:cNvSpPr txBox="1"/>
          <p:nvPr/>
        </p:nvSpPr>
        <p:spPr>
          <a:xfrm>
            <a:off x="3733800" y="181750"/>
            <a:ext cx="541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Workshop de Quantum Machine Learning</a:t>
            </a:r>
            <a:endParaRPr b="1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61"/>
          <p:cNvSpPr txBox="1"/>
          <p:nvPr/>
        </p:nvSpPr>
        <p:spPr>
          <a:xfrm>
            <a:off x="3837200" y="3196500"/>
            <a:ext cx="24816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Jonathan Carvalho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jhac@cin.ufpe.br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4" name="Google Shape;48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5550" y="1174475"/>
            <a:ext cx="1861500" cy="186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5" name="Google Shape;485;p61"/>
          <p:cNvSpPr txBox="1"/>
          <p:nvPr/>
        </p:nvSpPr>
        <p:spPr>
          <a:xfrm>
            <a:off x="6565500" y="3196500"/>
            <a:ext cx="24816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Lucas Silva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lrs5@cin.ufpe.br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6" name="Google Shape;48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7250" y="1176137"/>
            <a:ext cx="1861500" cy="185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7" name="Google Shape;487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113" y="2248762"/>
            <a:ext cx="2481600" cy="251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4082200"/>
            <a:ext cx="85206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Fonte: Pennylane “What is quantum machine learning?”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0" y="401525"/>
            <a:ext cx="7628400" cy="5907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3" y="1234200"/>
            <a:ext cx="848677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6472200" y="4000000"/>
            <a:ext cx="1952700" cy="40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Otimização Clássica!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323700" y="450125"/>
            <a:ext cx="72318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Circuitos Quânticos Variacionais – VQCs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27304" l="11970" r="10851" t="26330"/>
          <a:stretch/>
        </p:blipFill>
        <p:spPr>
          <a:xfrm>
            <a:off x="1712163" y="1364725"/>
            <a:ext cx="3957874" cy="178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6725038" y="2056323"/>
            <a:ext cx="7068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0.5</a:t>
            </a:r>
            <a:endParaRPr/>
          </a:p>
        </p:txBody>
      </p:sp>
      <p:cxnSp>
        <p:nvCxnSpPr>
          <p:cNvPr id="102" name="Google Shape;102;p18"/>
          <p:cNvCxnSpPr>
            <a:stCxn id="100" idx="3"/>
            <a:endCxn id="101" idx="1"/>
          </p:cNvCxnSpPr>
          <p:nvPr/>
        </p:nvCxnSpPr>
        <p:spPr>
          <a:xfrm>
            <a:off x="5670037" y="2256413"/>
            <a:ext cx="105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8"/>
          <p:cNvSpPr txBox="1"/>
          <p:nvPr/>
        </p:nvSpPr>
        <p:spPr>
          <a:xfrm>
            <a:off x="874950" y="3365575"/>
            <a:ext cx="7394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chemeClr val="dk2"/>
                </a:solidFill>
              </a:rPr>
              <a:t>Na matemática, a medição é representada por uma operação linear que aplica um observável ao estado do qubit. O resultado da medição é o valor esperado desse observável no estado final do sistema.</a:t>
            </a:r>
            <a:endParaRPr i="1" sz="1500">
              <a:solidFill>
                <a:schemeClr val="dk2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0" y="401525"/>
            <a:ext cx="7628400" cy="5907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23700" y="450125"/>
            <a:ext cx="72318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Circuitos Quânticos Variacionais – VQCs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5240700" y="0"/>
            <a:ext cx="39033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972375" y="1613938"/>
            <a:ext cx="2586600" cy="6579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1308375" y="1684288"/>
            <a:ext cx="1914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Prática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686025" y="2626513"/>
            <a:ext cx="315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1800">
                <a:solidFill>
                  <a:srgbClr val="DB1E2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Fundamentos de VQCs</a:t>
            </a:r>
            <a:endParaRPr sz="1800">
              <a:solidFill>
                <a:srgbClr val="DB1E2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825" y="1528538"/>
            <a:ext cx="1750487" cy="175048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5721413" y="935850"/>
            <a:ext cx="30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abre.ai/workshop-qml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Instalação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dos Pacotes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5801275" y="2317575"/>
            <a:ext cx="30189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Em um Jupyter Notebook, no Google Colab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0" y="2434413"/>
            <a:ext cx="5325125" cy="2746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 flipH="1" rot="-5400000">
            <a:off x="4523838" y="526213"/>
            <a:ext cx="5149250" cy="4091075"/>
          </a:xfrm>
          <a:prstGeom prst="flowChartManualInpu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5672450" y="2317575"/>
            <a:ext cx="3147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</a:pPr>
            <a:r>
              <a:rPr lang="pt-BR"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Introdução à ferramenta</a:t>
            </a:r>
            <a:endParaRPr sz="1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00" y="771838"/>
            <a:ext cx="3877300" cy="359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5876150" y="881250"/>
            <a:ext cx="294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Circuito Quântico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